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handoutMasterIdLst>
    <p:handoutMasterId r:id="rId61"/>
  </p:handoutMasterIdLst>
  <p:sldIdLst>
    <p:sldId id="261" r:id="rId2"/>
    <p:sldId id="281" r:id="rId3"/>
    <p:sldId id="320" r:id="rId4"/>
    <p:sldId id="263" r:id="rId5"/>
    <p:sldId id="264" r:id="rId6"/>
    <p:sldId id="265" r:id="rId7"/>
    <p:sldId id="267" r:id="rId8"/>
    <p:sldId id="266" r:id="rId9"/>
    <p:sldId id="268" r:id="rId10"/>
    <p:sldId id="269" r:id="rId11"/>
    <p:sldId id="271" r:id="rId12"/>
    <p:sldId id="283" r:id="rId13"/>
    <p:sldId id="272" r:id="rId14"/>
    <p:sldId id="273" r:id="rId15"/>
    <p:sldId id="282" r:id="rId16"/>
    <p:sldId id="274" r:id="rId17"/>
    <p:sldId id="275" r:id="rId18"/>
    <p:sldId id="276" r:id="rId19"/>
    <p:sldId id="277" r:id="rId20"/>
    <p:sldId id="278" r:id="rId21"/>
    <p:sldId id="279" r:id="rId22"/>
    <p:sldId id="325" r:id="rId23"/>
    <p:sldId id="323" r:id="rId24"/>
    <p:sldId id="324" r:id="rId25"/>
    <p:sldId id="256" r:id="rId26"/>
    <p:sldId id="257" r:id="rId27"/>
    <p:sldId id="298" r:id="rId28"/>
    <p:sldId id="297" r:id="rId29"/>
    <p:sldId id="302" r:id="rId30"/>
    <p:sldId id="299" r:id="rId31"/>
    <p:sldId id="301" r:id="rId32"/>
    <p:sldId id="258" r:id="rId33"/>
    <p:sldId id="300" r:id="rId34"/>
    <p:sldId id="259" r:id="rId35"/>
    <p:sldId id="303" r:id="rId36"/>
    <p:sldId id="304" r:id="rId37"/>
    <p:sldId id="295" r:id="rId38"/>
    <p:sldId id="296" r:id="rId39"/>
    <p:sldId id="306" r:id="rId40"/>
    <p:sldId id="305" r:id="rId41"/>
    <p:sldId id="307" r:id="rId42"/>
    <p:sldId id="315" r:id="rId43"/>
    <p:sldId id="319" r:id="rId44"/>
    <p:sldId id="317" r:id="rId45"/>
    <p:sldId id="316" r:id="rId46"/>
    <p:sldId id="318" r:id="rId47"/>
    <p:sldId id="308" r:id="rId48"/>
    <p:sldId id="321" r:id="rId49"/>
    <p:sldId id="309" r:id="rId50"/>
    <p:sldId id="322" r:id="rId51"/>
    <p:sldId id="312" r:id="rId52"/>
    <p:sldId id="313" r:id="rId53"/>
    <p:sldId id="314" r:id="rId54"/>
    <p:sldId id="310" r:id="rId55"/>
    <p:sldId id="286" r:id="rId56"/>
    <p:sldId id="285" r:id="rId57"/>
    <p:sldId id="287" r:id="rId58"/>
    <p:sldId id="284" r:id="rId5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CC"/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5" autoAdjust="0"/>
    <p:restoredTop sz="93784" autoAdjust="0"/>
  </p:normalViewPr>
  <p:slideViewPr>
    <p:cSldViewPr>
      <p:cViewPr varScale="1">
        <p:scale>
          <a:sx n="67" d="100"/>
          <a:sy n="67" d="100"/>
        </p:scale>
        <p:origin x="124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8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CCC9B3B-7CE9-4044-8160-20F8662A24FF}" type="datetimeFigureOut">
              <a:rPr lang="cs-CZ"/>
              <a:pPr>
                <a:defRPr/>
              </a:pPr>
              <a:t>07.09.2016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7EFFF8-B45A-4D7F-862E-584A9B1F33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0854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C7E61F-08CA-4313-A033-69714B9EED93}" type="datetimeFigureOut">
              <a:rPr lang="cs-CZ"/>
              <a:pPr>
                <a:defRPr/>
              </a:pPr>
              <a:t>07.09.2016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9480038-6C9D-4A5E-B452-5CEA0455644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6091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8F95-6B77-4BEB-ACB5-7F35491CE28A}" type="datetimeFigureOut">
              <a:rPr lang="cs-CZ"/>
              <a:pPr>
                <a:defRPr/>
              </a:pPr>
              <a:t>07.09.2016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ECD95B67-82E9-476C-A638-201F061F52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2906033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42DA-3A04-499F-B7A4-0F912780732D}" type="datetimeFigureOut">
              <a:rPr lang="cs-CZ"/>
              <a:pPr>
                <a:defRPr/>
              </a:pPr>
              <a:t>07.09.2016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305EA-02B0-4D15-9F5A-724A62AA49B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7970223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5306-A19D-4648-8730-4FF0AF3D1A64}" type="datetimeFigureOut">
              <a:rPr lang="cs-CZ"/>
              <a:pPr>
                <a:defRPr/>
              </a:pPr>
              <a:t>07.09.2016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97CE5-B414-4EAA-AA43-689B006750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070018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95FD-5312-4D3B-A70F-2F817B89963D}" type="datetimeFigureOut">
              <a:rPr lang="cs-CZ"/>
              <a:pPr>
                <a:defRPr/>
              </a:pPr>
              <a:t>07.09.2016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9224FEA5-0B30-4E07-856C-8E20C0BB1F2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3596042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7DDFC-52E3-4A91-9C35-409EB1FE4D40}" type="datetimeFigureOut">
              <a:rPr lang="cs-CZ"/>
              <a:pPr>
                <a:defRPr/>
              </a:pPr>
              <a:t>07.09.2016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31A3F-918E-4FBD-BE26-64542979052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8756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7A1AA-EE91-4472-A6F1-1189D07AFFC9}" type="datetimeFigureOut">
              <a:rPr lang="cs-CZ"/>
              <a:pPr>
                <a:defRPr/>
              </a:pPr>
              <a:t>07.09.2016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682F-5A42-4761-BB9D-467751FB2CF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2212300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27A6C-8950-424F-AEDE-CE9A921E27C0}" type="datetimeFigureOut">
              <a:rPr lang="cs-CZ"/>
              <a:pPr>
                <a:defRPr/>
              </a:pPr>
              <a:t>07.09.2016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B4DE4FE9-41DF-4349-941F-DFE8B27385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2039013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5DB9-590A-4CE1-AC49-3C791DB97224}" type="datetimeFigureOut">
              <a:rPr lang="cs-CZ"/>
              <a:pPr>
                <a:defRPr/>
              </a:pPr>
              <a:t>07.09.2016</a:t>
            </a:fld>
            <a:endParaRPr lang="cs-CZ"/>
          </a:p>
        </p:txBody>
      </p:sp>
      <p:sp>
        <p:nvSpPr>
          <p:cNvPr id="4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5A824-F125-4BE3-BFC2-C81E6DA66B2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2740885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976C-770A-40E6-BCDD-0E04C9FE783B}" type="datetimeFigureOut">
              <a:rPr lang="cs-CZ"/>
              <a:pPr>
                <a:defRPr/>
              </a:pPr>
              <a:t>07.09.2016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CBB3F-FD9F-4EB3-8829-CF8449C6BEF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8501558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E35E4-92CA-4B4D-8672-6EEAACAEDBE7}" type="datetimeFigureOut">
              <a:rPr lang="cs-CZ"/>
              <a:pPr>
                <a:defRPr/>
              </a:pPr>
              <a:t>07.09.2016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9DFB4-2BE2-43E6-BA5E-B167EF684E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4750881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A03C-AA42-4FDE-A8E4-ADB3D40E4BB0}" type="datetimeFigureOut">
              <a:rPr lang="cs-CZ"/>
              <a:pPr>
                <a:defRPr/>
              </a:pPr>
              <a:t>07.09.2016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EC2D9-5C1B-489D-BF7F-4EC2BC7E716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5663197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545115-E1D9-4C86-9140-7A514F1EEB4B}" type="datetimeFigureOut">
              <a:rPr lang="cs-CZ"/>
              <a:pPr>
                <a:defRPr/>
              </a:pPr>
              <a:t>07.09.2016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fld id="{15D95156-1D80-4FC8-A120-B0AF6F7080F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Click="0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em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em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5.xml"/><Relationship Id="rId7" Type="http://schemas.openxmlformats.org/officeDocument/2006/relationships/image" Target="../media/image6.e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em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5.xml"/><Relationship Id="rId9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5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3.png"/><Relationship Id="rId7" Type="http://schemas.openxmlformats.org/officeDocument/2006/relationships/image" Target="../media/image5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5.xml"/><Relationship Id="rId9" Type="http://schemas.openxmlformats.org/officeDocument/2006/relationships/image" Target="../media/image56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5.xml"/><Relationship Id="rId9" Type="http://schemas.openxmlformats.org/officeDocument/2006/relationships/image" Target="../media/image59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13.png"/><Relationship Id="rId7" Type="http://schemas.openxmlformats.org/officeDocument/2006/relationships/image" Target="../media/image60.em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13.png"/><Relationship Id="rId7" Type="http://schemas.openxmlformats.org/officeDocument/2006/relationships/image" Target="../media/image62.em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4.em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66.em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13.png"/><Relationship Id="rId7" Type="http://schemas.openxmlformats.org/officeDocument/2006/relationships/image" Target="../media/image67.em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9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ovéPole 6"/>
          <p:cNvSpPr txBox="1">
            <a:spLocks noChangeArrowheads="1"/>
          </p:cNvSpPr>
          <p:nvPr/>
        </p:nvSpPr>
        <p:spPr bwMode="auto">
          <a:xfrm>
            <a:off x="7358063" y="5786438"/>
            <a:ext cx="9861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 smtClean="0">
                <a:cs typeface="Arial" panose="020B0604020202020204" pitchFamily="34" charset="0"/>
              </a:rPr>
              <a:t>2016</a:t>
            </a:r>
            <a:endParaRPr lang="cs-CZ" altLang="cs-CZ" sz="2800" dirty="0">
              <a:cs typeface="Arial" panose="020B0604020202020204" pitchFamily="34" charset="0"/>
            </a:endParaRP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92" t="39896" r="11801" b="7432"/>
          <a:stretch/>
        </p:blipFill>
        <p:spPr>
          <a:xfrm rot="10800000">
            <a:off x="2818458" y="2155178"/>
            <a:ext cx="3738275" cy="2827213"/>
          </a:xfrm>
          <a:prstGeom prst="rect">
            <a:avLst/>
          </a:prstGeom>
        </p:spPr>
      </p:pic>
      <p:sp>
        <p:nvSpPr>
          <p:cNvPr id="8" name="Podnadpis 2"/>
          <p:cNvSpPr>
            <a:spLocks/>
          </p:cNvSpPr>
          <p:nvPr/>
        </p:nvSpPr>
        <p:spPr bwMode="auto">
          <a:xfrm>
            <a:off x="1231212" y="342494"/>
            <a:ext cx="69127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Užití elektrických strojů ve výuce odborných předmětů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99592" y="5412636"/>
            <a:ext cx="5129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altLang="cs-C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t>Projekt IRP 2016</a:t>
            </a:r>
            <a:endParaRPr lang="cs-CZ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ovéPole 4"/>
          <p:cNvSpPr txBox="1">
            <a:spLocks noChangeArrowheads="1"/>
          </p:cNvSpPr>
          <p:nvPr/>
        </p:nvSpPr>
        <p:spPr bwMode="auto">
          <a:xfrm>
            <a:off x="2240373" y="904515"/>
            <a:ext cx="3700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sz="2800" b="1" dirty="0" smtClean="0"/>
              <a:t>Asynchronní motory</a:t>
            </a:r>
            <a:endParaRPr lang="cs-CZ" altLang="cs-CZ" sz="2800" b="1" dirty="0">
              <a:cs typeface="Arial" panose="020B0604020202020204" pitchFamily="34" charset="0"/>
            </a:endParaRPr>
          </a:p>
        </p:txBody>
      </p:sp>
      <p:pic>
        <p:nvPicPr>
          <p:cNvPr id="21516" name="Picture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7" name="Picture 1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8" name="Picture 14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9" name="Picture 1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7"/>
          <a:srcRect l="12192" t="39896" r="11801" b="7432"/>
          <a:stretch/>
        </p:blipFill>
        <p:spPr>
          <a:xfrm rot="10800000">
            <a:off x="179512" y="1999898"/>
            <a:ext cx="3473031" cy="243721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779912" y="1615201"/>
            <a:ext cx="4957688" cy="419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Nejpoužívanější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elektrický točivý stroj </a:t>
            </a:r>
            <a:endParaRPr lang="cs-CZ" sz="2000" dirty="0" smtClean="0"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jednoduchou 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konstrukci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spolehlivý, nenáročný na údržbu a 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levný</a:t>
            </a:r>
            <a:endParaRPr lang="cs-CZ" sz="2000" dirty="0"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Rotor má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jiné otáčky než točivé magnetické pole vytvořené vinutím uloženým ve 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statoru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azývají se indukčními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, protože pracují na principu elektromagnetické 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indukce</a:t>
            </a:r>
            <a:endParaRPr lang="cs-CZ" sz="2400" dirty="0">
              <a:latin typeface="Times New (W1)"/>
              <a:cs typeface="Times New Roman" panose="02020603050405020304" pitchFamily="18" charset="0"/>
            </a:endParaRPr>
          </a:p>
        </p:txBody>
      </p:sp>
      <p:sp>
        <p:nvSpPr>
          <p:cNvPr id="11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ovéPole 6"/>
          <p:cNvSpPr txBox="1">
            <a:spLocks noChangeArrowheads="1"/>
          </p:cNvSpPr>
          <p:nvPr/>
        </p:nvSpPr>
        <p:spPr bwMode="auto">
          <a:xfrm>
            <a:off x="1433910" y="931856"/>
            <a:ext cx="61782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sz="2800" b="1" dirty="0"/>
              <a:t>Konstrukce asynchronního </a:t>
            </a:r>
            <a:r>
              <a:rPr lang="cs-CZ" sz="2800" b="1" dirty="0" smtClean="0"/>
              <a:t>motoru</a:t>
            </a:r>
            <a:endParaRPr lang="cs-CZ" sz="2800" dirty="0"/>
          </a:p>
        </p:txBody>
      </p:sp>
      <p:pic>
        <p:nvPicPr>
          <p:cNvPr id="22540" name="Picture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1" name="Picture 1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2" name="Picture 14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3" name="Picture 1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ázek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" y="2117290"/>
            <a:ext cx="3344684" cy="27518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4067944" y="180385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Tvořen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jednoduchou konstrukcí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Skládá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se se dvou hlavních částí </a:t>
            </a: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Stator - statická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, nepohyblivá část </a:t>
            </a: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Rotor - rotující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, pohyblivá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část</a:t>
            </a:r>
            <a:endParaRPr lang="cs-CZ" sz="24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ovéPole 6"/>
          <p:cNvSpPr txBox="1">
            <a:spLocks noChangeArrowheads="1"/>
          </p:cNvSpPr>
          <p:nvPr/>
        </p:nvSpPr>
        <p:spPr bwMode="auto">
          <a:xfrm>
            <a:off x="4000500" y="1857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557" name="TextovéPole 7"/>
          <p:cNvSpPr txBox="1">
            <a:spLocks noChangeArrowheads="1"/>
          </p:cNvSpPr>
          <p:nvPr/>
        </p:nvSpPr>
        <p:spPr bwMode="auto">
          <a:xfrm>
            <a:off x="1551945" y="814954"/>
            <a:ext cx="5876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cs-CZ" sz="2800" b="1" dirty="0"/>
              <a:t>Princip asynchronního motoru</a:t>
            </a:r>
          </a:p>
        </p:txBody>
      </p:sp>
      <p:pic>
        <p:nvPicPr>
          <p:cNvPr id="23565" name="Picture 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6" name="Picture 14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7" name="Picture 15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8" name="Picture 1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rázek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26449"/>
            <a:ext cx="2230716" cy="284127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789506" y="171653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Připojíme-li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trojfázové vinutí, které je uloženo v drážkách magnetického obvodu statoru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na trojfázové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napětí, začne vodiči vinutí procházet trojfázový proud, který vytvoří točivé magnetické pole. </a:t>
            </a:r>
            <a:endParaRPr lang="cs-CZ" sz="2400" dirty="0"/>
          </a:p>
        </p:txBody>
      </p:sp>
      <p:sp>
        <p:nvSpPr>
          <p:cNvPr id="12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8" name="Picture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1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0" name="Picture 14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1" name="Picture 1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99592" y="1521009"/>
            <a:ext cx="77296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Toto točivé magnetické pole statoru protíná vodiče v drážkách magnetického obvodu rotoru a indukuje v nich napětí. Vinutím rotoru začne procházet proud, a působením magnetického pole statoru na vodiče rotoru, kterými protéká proud, jsou jednotlivé vodiče z magnetického pole vytlačovány a rotor se roztočí stejným směrem, jakým se točí točivé magnetické pole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statoru.</a:t>
            </a:r>
            <a:endParaRPr lang="cs-CZ" sz="2400" dirty="0"/>
          </a:p>
        </p:txBody>
      </p:sp>
      <p:sp>
        <p:nvSpPr>
          <p:cNvPr id="13" name="TextovéPole 7"/>
          <p:cNvSpPr txBox="1">
            <a:spLocks noChangeArrowheads="1"/>
          </p:cNvSpPr>
          <p:nvPr/>
        </p:nvSpPr>
        <p:spPr bwMode="auto">
          <a:xfrm>
            <a:off x="1835696" y="986339"/>
            <a:ext cx="5876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cs-CZ" sz="2800" b="1" dirty="0"/>
              <a:t>Princip asynchronního motoru</a:t>
            </a:r>
          </a:p>
        </p:txBody>
      </p:sp>
      <p:sp>
        <p:nvSpPr>
          <p:cNvPr id="9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ovéPole 4"/>
          <p:cNvSpPr txBox="1">
            <a:spLocks noChangeArrowheads="1"/>
          </p:cNvSpPr>
          <p:nvPr/>
        </p:nvSpPr>
        <p:spPr bwMode="auto">
          <a:xfrm flipH="1">
            <a:off x="1917699" y="1052736"/>
            <a:ext cx="6110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sz="2800" b="1" dirty="0"/>
              <a:t>Vznik točivého magnetického pole</a:t>
            </a:r>
            <a:endParaRPr lang="cs-CZ" altLang="cs-CZ" sz="2800" b="1" dirty="0">
              <a:cs typeface="Arial" panose="020B0604020202020204" pitchFamily="34" charset="0"/>
            </a:endParaRPr>
          </a:p>
        </p:txBody>
      </p:sp>
      <p:pic>
        <p:nvPicPr>
          <p:cNvPr id="26636" name="Picture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7" name="Picture 1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8" name="Picture 14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9" name="Picture 1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 descr="E:\Diplomová práce 2016\Obrázky, schémata, fotografie\Toč mag pole 2016-01-30\Sinusovky 3 fáze 4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70" y="1771442"/>
            <a:ext cx="3390900" cy="176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/>
          <p:cNvPicPr/>
          <p:nvPr/>
        </p:nvPicPr>
        <p:blipFill rotWithShape="1">
          <a:blip r:embed="rId8"/>
          <a:srcRect b="50000"/>
          <a:stretch/>
        </p:blipFill>
        <p:spPr>
          <a:xfrm>
            <a:off x="1039684" y="3715658"/>
            <a:ext cx="3611701" cy="1654086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 rotWithShape="1">
          <a:blip r:embed="rId8"/>
          <a:srcRect t="49090"/>
          <a:stretch/>
        </p:blipFill>
        <p:spPr>
          <a:xfrm>
            <a:off x="4628495" y="3717032"/>
            <a:ext cx="3644473" cy="165271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27584" y="5517726"/>
            <a:ext cx="7612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Animace:  http</a:t>
            </a:r>
            <a:r>
              <a:rPr lang="cs-CZ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://www.emotor.cz/vznik-tociveho-magnetickeho-pole.htm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524158" y="1771442"/>
            <a:ext cx="39161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Průběh trojfázového </a:t>
            </a:r>
            <a:r>
              <a:rPr lang="cs-CZ" b="1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proudu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(W1)"/>
              </a:rPr>
              <a:t>Na obrázku je znázorněn průběh jedné periody. Součet proudu 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(W1)"/>
              </a:rPr>
              <a:t>v každém okamžiku je nula.</a:t>
            </a:r>
            <a:endParaRPr lang="cs-CZ" dirty="0">
              <a:latin typeface="Times New (W1)"/>
            </a:endParaRPr>
          </a:p>
        </p:txBody>
      </p:sp>
      <p:sp>
        <p:nvSpPr>
          <p:cNvPr id="15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ovéPole 7"/>
          <p:cNvSpPr txBox="1">
            <a:spLocks noChangeArrowheads="1"/>
          </p:cNvSpPr>
          <p:nvPr/>
        </p:nvSpPr>
        <p:spPr bwMode="auto">
          <a:xfrm>
            <a:off x="1339287" y="1315653"/>
            <a:ext cx="6755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sz="2800" b="1" dirty="0"/>
              <a:t>Připojení vývodů vinutí na svorkovnici</a:t>
            </a:r>
            <a:endParaRPr lang="cs-CZ" altLang="cs-CZ" sz="2800" b="1" dirty="0">
              <a:cs typeface="Arial" panose="020B0604020202020204" pitchFamily="34" charset="0"/>
            </a:endParaRPr>
          </a:p>
        </p:txBody>
      </p:sp>
      <p:pic>
        <p:nvPicPr>
          <p:cNvPr id="25612" name="Picture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3" name="Picture 1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4" name="Picture 14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5" name="Picture 1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026694" y="2037304"/>
            <a:ext cx="4505746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Začátky cívek vinutí se zapojují na svorky U1, V1, W1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Konce jsou zapojeny na svorky U2, V2, W2 podle obrázku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Může dojít k záměně, ale jeden druh vývodu musí být buď nahoře, nebo dole, nesmí se střídat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3" y="2564905"/>
            <a:ext cx="3434191" cy="2376264"/>
          </a:xfrm>
          <a:prstGeom prst="rect">
            <a:avLst/>
          </a:prstGeom>
        </p:spPr>
      </p:pic>
      <p:sp>
        <p:nvSpPr>
          <p:cNvPr id="10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ovéPole 4"/>
          <p:cNvSpPr txBox="1">
            <a:spLocks noChangeArrowheads="1"/>
          </p:cNvSpPr>
          <p:nvPr/>
        </p:nvSpPr>
        <p:spPr bwMode="auto">
          <a:xfrm>
            <a:off x="2195736" y="927493"/>
            <a:ext cx="4578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sz="2800" b="1" dirty="0"/>
              <a:t>Zapojení vinutí do hvězdy</a:t>
            </a:r>
            <a:endParaRPr lang="cs-CZ" altLang="cs-CZ" sz="2800" b="1" dirty="0">
              <a:cs typeface="Arial" panose="020B0604020202020204" pitchFamily="34" charset="0"/>
            </a:endParaRPr>
          </a:p>
        </p:txBody>
      </p:sp>
      <p:pic>
        <p:nvPicPr>
          <p:cNvPr id="27660" name="Picture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1" name="Picture 1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2" name="Picture 14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3" name="Picture 1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1542660"/>
            <a:ext cx="1885444" cy="2311677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542660"/>
            <a:ext cx="2593570" cy="229298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95288" y="3774357"/>
            <a:ext cx="84915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Používá se při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připojení na vyšší napětí uvedené na štítku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motoru</a:t>
            </a:r>
            <a:endParaRPr lang="cs-CZ" sz="2400" dirty="0"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Napětí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je přivedeno na svorky U1, V1, W1, svorky U2, V2, W2, jsou propojeny do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uzlu</a:t>
            </a:r>
            <a:endParaRPr lang="cs-CZ" sz="2400" dirty="0"/>
          </a:p>
        </p:txBody>
      </p:sp>
      <p:sp>
        <p:nvSpPr>
          <p:cNvPr id="13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ovéPole 4"/>
          <p:cNvSpPr txBox="1">
            <a:spLocks noChangeArrowheads="1"/>
          </p:cNvSpPr>
          <p:nvPr/>
        </p:nvSpPr>
        <p:spPr bwMode="auto">
          <a:xfrm>
            <a:off x="1917700" y="980728"/>
            <a:ext cx="5728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sz="2800" b="1" dirty="0"/>
              <a:t>Zapojení vinutí do trojúhelníku</a:t>
            </a:r>
            <a:endParaRPr lang="cs-CZ" altLang="cs-CZ" sz="2800" b="1" dirty="0">
              <a:cs typeface="Arial" panose="020B0604020202020204" pitchFamily="34" charset="0"/>
            </a:endParaRPr>
          </a:p>
        </p:txBody>
      </p:sp>
      <p:pic>
        <p:nvPicPr>
          <p:cNvPr id="28684" name="Picture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5" name="Picture 1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6" name="Picture 14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7" name="Picture 1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0" b="21072"/>
          <a:stretch/>
        </p:blipFill>
        <p:spPr bwMode="auto">
          <a:xfrm>
            <a:off x="1917700" y="1627425"/>
            <a:ext cx="1934220" cy="2305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ek 11" descr="E:\Diplomová práce 2016\Obrázky, schémata, fotografie\ProfiCad svorkovnice motoru\Zapojení svork do D ano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7426"/>
            <a:ext cx="2726308" cy="23056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179512" y="3823059"/>
            <a:ext cx="87041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Používá se při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připojení na nižší napětí uvedené na štítku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motoru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Napětí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je přivedeno na svorky U1, V1, W1, svorky U1-W2, V1-U2, W1-V2, jsou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spojené</a:t>
            </a:r>
            <a:endParaRPr lang="cs-CZ" sz="24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ovéPole 4"/>
          <p:cNvSpPr txBox="1">
            <a:spLocks noChangeArrowheads="1"/>
          </p:cNvSpPr>
          <p:nvPr/>
        </p:nvSpPr>
        <p:spPr bwMode="auto">
          <a:xfrm>
            <a:off x="324179" y="873274"/>
            <a:ext cx="8804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b="1" dirty="0" smtClean="0"/>
              <a:t>Připojení </a:t>
            </a:r>
            <a:r>
              <a:rPr lang="cs-CZ" sz="2800" b="1" dirty="0"/>
              <a:t>asynchronních třífázových </a:t>
            </a:r>
            <a:r>
              <a:rPr lang="cs-CZ" sz="2800" b="1" dirty="0" smtClean="0"/>
              <a:t>motorů na síť</a:t>
            </a:r>
          </a:p>
        </p:txBody>
      </p:sp>
      <p:pic>
        <p:nvPicPr>
          <p:cNvPr id="29707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13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0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518"/>
            <a:ext cx="6912768" cy="4536761"/>
          </a:xfrm>
          <a:prstGeom prst="rect">
            <a:avLst/>
          </a:prstGeom>
        </p:spPr>
      </p:pic>
      <p:sp>
        <p:nvSpPr>
          <p:cNvPr id="9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ovéPole 4"/>
          <p:cNvSpPr txBox="1">
            <a:spLocks noChangeArrowheads="1"/>
          </p:cNvSpPr>
          <p:nvPr/>
        </p:nvSpPr>
        <p:spPr bwMode="auto">
          <a:xfrm>
            <a:off x="242204" y="1196752"/>
            <a:ext cx="890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sz="2800" b="1" dirty="0"/>
              <a:t>Připojení trojfázového motoru na jednofázovou síť.</a:t>
            </a:r>
            <a:endParaRPr lang="cs-CZ" altLang="cs-CZ" sz="2800" b="1" dirty="0">
              <a:cs typeface="Arial" panose="020B0604020202020204" pitchFamily="34" charset="0"/>
            </a:endParaRPr>
          </a:p>
        </p:txBody>
      </p:sp>
      <p:pic>
        <p:nvPicPr>
          <p:cNvPr id="30731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2" name="Picture 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3" name="Picture 13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4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64" y="1988840"/>
            <a:ext cx="6092988" cy="3600400"/>
          </a:xfrm>
          <a:prstGeom prst="rect">
            <a:avLst/>
          </a:prstGeom>
        </p:spPr>
      </p:pic>
      <p:sp>
        <p:nvSpPr>
          <p:cNvPr id="10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  <p:sp>
        <p:nvSpPr>
          <p:cNvPr id="5" name="Obdélník 4">
            <a:hlinkClick r:id="rId2" action="ppaction://hlinksldjump"/>
          </p:cNvPr>
          <p:cNvSpPr/>
          <p:nvPr/>
        </p:nvSpPr>
        <p:spPr>
          <a:xfrm>
            <a:off x="866973" y="5802511"/>
            <a:ext cx="1913733" cy="576064"/>
          </a:xfrm>
          <a:prstGeom prst="rect">
            <a:avLst/>
          </a:prstGeom>
          <a:gradFill>
            <a:gsLst>
              <a:gs pos="2679">
                <a:schemeClr val="accent5">
                  <a:lumMod val="75000"/>
                </a:schemeClr>
              </a:gs>
              <a:gs pos="5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Elektrické stroje a přístroje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1" name="Obdélník 20">
            <a:hlinkClick r:id="rId3" action="ppaction://hlinksldjump"/>
          </p:cNvPr>
          <p:cNvSpPr/>
          <p:nvPr/>
        </p:nvSpPr>
        <p:spPr>
          <a:xfrm>
            <a:off x="3491881" y="5802511"/>
            <a:ext cx="2009602" cy="576064"/>
          </a:xfrm>
          <a:prstGeom prst="rect">
            <a:avLst/>
          </a:prstGeom>
          <a:gradFill>
            <a:gsLst>
              <a:gs pos="2679">
                <a:schemeClr val="accent5">
                  <a:lumMod val="75000"/>
                </a:schemeClr>
              </a:gs>
              <a:gs pos="5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Elektrická měření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2" name="Obdélník 21">
            <a:hlinkClick r:id="rId4" action="ppaction://hlinksldjump"/>
          </p:cNvPr>
          <p:cNvSpPr/>
          <p:nvPr/>
        </p:nvSpPr>
        <p:spPr>
          <a:xfrm>
            <a:off x="6404701" y="5802511"/>
            <a:ext cx="1913733" cy="576064"/>
          </a:xfrm>
          <a:prstGeom prst="rect">
            <a:avLst/>
          </a:prstGeom>
          <a:gradFill>
            <a:gsLst>
              <a:gs pos="2679">
                <a:schemeClr val="accent5">
                  <a:lumMod val="75000"/>
                </a:schemeClr>
              </a:gs>
              <a:gs pos="58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Odborný výcvik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6" name="Obrázek 25" descr="E:\Diplomová práce 2016\Obrázky, schémata, fotografie\Fotografie\Měření motorů Osman\sestava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r="23986"/>
          <a:stretch/>
        </p:blipFill>
        <p:spPr bwMode="auto">
          <a:xfrm>
            <a:off x="6115830" y="1778022"/>
            <a:ext cx="2808312" cy="268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64244"/>
            <a:ext cx="2946603" cy="2800463"/>
          </a:xfrm>
          <a:prstGeom prst="rect">
            <a:avLst/>
          </a:prstGeom>
        </p:spPr>
      </p:pic>
      <p:pic>
        <p:nvPicPr>
          <p:cNvPr id="28" name="Obrázek 2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3" y="3429000"/>
            <a:ext cx="2579014" cy="181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E:\Diplomová práce 2016\Obrázky, schémata, fotografie\Magnetické pole\PLR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3" y="1340768"/>
            <a:ext cx="2579014" cy="2001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5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6" name="Picture 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7" name="Picture 13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8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917700" y="980728"/>
            <a:ext cx="4454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tabLst>
                <a:tab pos="228600" algn="l"/>
                <a:tab pos="449580" algn="l"/>
              </a:tabLst>
            </a:pP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Směr </a:t>
            </a:r>
            <a:r>
              <a:rPr lang="cs-CZ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otáčení motoru</a:t>
            </a:r>
            <a:endParaRPr lang="cs-CZ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Obrázek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9" y="2348880"/>
            <a:ext cx="2208842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3635896" y="1881146"/>
            <a:ext cx="504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Určí se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při pohledu na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hřídel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Pokud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se motor otáčí ve směru hodinových ručiček, jedná se o směr otáčení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doprava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Pokud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se motor otáčí proti směru hodinových ručiček, jedná se o směr otáčení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doleva</a:t>
            </a:r>
            <a:endParaRPr lang="cs-CZ" sz="24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ovéPole 4"/>
          <p:cNvSpPr txBox="1">
            <a:spLocks noChangeArrowheads="1"/>
          </p:cNvSpPr>
          <p:nvPr/>
        </p:nvSpPr>
        <p:spPr bwMode="auto">
          <a:xfrm>
            <a:off x="2421356" y="962538"/>
            <a:ext cx="3881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2800" b="1" dirty="0"/>
              <a:t>Změna směru otáčení</a:t>
            </a:r>
            <a:endParaRPr lang="cs-CZ" altLang="cs-CZ" sz="2800" b="1" dirty="0">
              <a:cs typeface="Arial" panose="020B0604020202020204" pitchFamily="34" charset="0"/>
            </a:endParaRPr>
          </a:p>
        </p:txBody>
      </p:sp>
      <p:pic>
        <p:nvPicPr>
          <p:cNvPr id="32779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0" name="Picture 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1" name="Picture 13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2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ázek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3" y="1510910"/>
            <a:ext cx="5361578" cy="276255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51520" y="412247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Změna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směru otáčení trojfázových asynchronních motorů se provádí 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záměnou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dvou libovolných 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fází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Tím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se změní směr otáčení točivého magnetického pole a také rotoru 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motoru</a:t>
            </a:r>
            <a:endParaRPr lang="cs-CZ" sz="2000" dirty="0"/>
          </a:p>
        </p:txBody>
      </p:sp>
      <p:sp>
        <p:nvSpPr>
          <p:cNvPr id="11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9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0" name="Picture 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1" name="Picture 13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2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" t="2240" r="3997" b="11002"/>
          <a:stretch/>
        </p:blipFill>
        <p:spPr bwMode="auto">
          <a:xfrm>
            <a:off x="395288" y="1844824"/>
            <a:ext cx="3096345" cy="3600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81163" y="817373"/>
            <a:ext cx="6264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Spouštění asynchronních motorů přepínačem hvězda - trojúhelník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3063062" y="1725958"/>
            <a:ext cx="5677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Trojfázové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vinutí statoru zapojí nejdříve do hvězdy </a:t>
            </a: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rozběhu asi na 85 % otáček se přepojí do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trojúhelníku</a:t>
            </a:r>
            <a:endParaRPr lang="cs-CZ" sz="2400" dirty="0"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Proudový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náraz při zapnutí se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sníží</a:t>
            </a:r>
          </a:p>
          <a:p>
            <a:pPr marL="800100" lvl="1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Záběrový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moment sníží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asi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na jednu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třetinu</a:t>
            </a:r>
            <a:endParaRPr lang="cs-CZ" sz="24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487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9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0" name="Picture 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1" name="Picture 13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2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/>
          <p:nvPr/>
        </p:nvPicPr>
        <p:blipFill>
          <a:blip r:embed="rId7"/>
          <a:stretch>
            <a:fillRect/>
          </a:stretch>
        </p:blipFill>
        <p:spPr>
          <a:xfrm>
            <a:off x="395288" y="2507755"/>
            <a:ext cx="3096344" cy="244827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619672" y="887556"/>
            <a:ext cx="6156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800" b="1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Ř</a:t>
            </a:r>
            <a:r>
              <a:rPr lang="cs-CZ" sz="2800" b="1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ízení otáček u motoru s oddělenými </a:t>
            </a:r>
            <a:r>
              <a:rPr lang="cs-CZ" sz="2800" b="1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statorovými vinutími</a:t>
            </a:r>
            <a:endParaRPr lang="cs-CZ" sz="28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491632" y="1813421"/>
            <a:ext cx="5472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Motor má dvě oddělená statorová vinutí s rozdílnými počty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pólu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Umožňují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dvoje otáčky,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mohou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být v libovolném celočíselném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poměru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svorkovnici jsou zpravidla vyvedeny jen začátky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vinutí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Tyto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motory mají zvýšené náklady na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vinutí</a:t>
            </a:r>
            <a:endParaRPr lang="cs-CZ" sz="2400" dirty="0"/>
          </a:p>
        </p:txBody>
      </p:sp>
      <p:sp>
        <p:nvSpPr>
          <p:cNvPr id="12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117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9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0" name="Picture 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1" name="Picture 13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/>
          <p:nvPr/>
        </p:nvPicPr>
        <p:blipFill>
          <a:blip r:embed="rId6"/>
          <a:stretch>
            <a:fillRect/>
          </a:stretch>
        </p:blipFill>
        <p:spPr>
          <a:xfrm>
            <a:off x="368250" y="2665634"/>
            <a:ext cx="2763941" cy="2824519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75656" y="833438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800" b="1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Motor s dělenými vinutími </a:t>
            </a:r>
            <a:r>
              <a:rPr lang="cs-CZ" sz="2800" b="1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statoru</a:t>
            </a:r>
            <a:r>
              <a:rPr lang="cs-CZ" sz="2800" dirty="0"/>
              <a:t> </a:t>
            </a:r>
            <a:r>
              <a:rPr lang="cs-CZ" sz="2800" b="1" dirty="0" err="1" smtClean="0"/>
              <a:t>Dahlanderovo</a:t>
            </a:r>
            <a:r>
              <a:rPr lang="cs-CZ" sz="2800" b="1" dirty="0" smtClean="0"/>
              <a:t> </a:t>
            </a:r>
            <a:r>
              <a:rPr lang="cs-CZ" sz="2800" b="1" dirty="0"/>
              <a:t>zapojení</a:t>
            </a:r>
            <a:endParaRPr lang="cs-CZ" sz="2800" b="1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03575" y="1953548"/>
            <a:ext cx="5400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Při děleném vinutí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je vinutí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statoru rozděleno odbočkou na dvě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části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Přepínáním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skupin cívek ze sériového na paralelní zapojení </a:t>
            </a:r>
            <a:endParaRPr lang="cs-CZ" sz="2400" dirty="0" smtClean="0"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ůvodní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počet pólů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je snížen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na polovinu a tím se zdvojnásobí otáčky točivého pole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statoru</a:t>
            </a:r>
            <a:endParaRPr lang="cs-CZ" sz="24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189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7" name="Picture 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9" name="Picture 23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45980" y="3004682"/>
            <a:ext cx="5288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/>
              <a:t>Elektrická měření</a:t>
            </a:r>
            <a:endParaRPr lang="cs-CZ" sz="4800" b="1" dirty="0"/>
          </a:p>
        </p:txBody>
      </p:sp>
      <p:pic>
        <p:nvPicPr>
          <p:cNvPr id="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1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2" name="Picture 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3" name="Picture 13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4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547664" y="996664"/>
            <a:ext cx="6394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Měření </a:t>
            </a:r>
            <a:r>
              <a:rPr lang="cs-CZ" sz="2800" b="1" dirty="0"/>
              <a:t>odporu </a:t>
            </a:r>
            <a:r>
              <a:rPr lang="cs-CZ" sz="2800" b="1" dirty="0" smtClean="0"/>
              <a:t>vinutí statoru motoru</a:t>
            </a:r>
            <a:endParaRPr lang="cs-CZ" sz="2800" b="1" dirty="0"/>
          </a:p>
        </p:txBody>
      </p:sp>
      <p:pic>
        <p:nvPicPr>
          <p:cNvPr id="13" name="Obrázek 12" descr="E:\Diplomová práce 2016\Obrázky, schémata, fotografie\ProfiCad svorkovnice motoru\Měření odporu vinutí tl 4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7" y="2184163"/>
            <a:ext cx="2361565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2771800" y="2028009"/>
            <a:ext cx="60489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Před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měřením odporu vinutí musí být všechny napájecí kabely 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odpojeny</a:t>
            </a:r>
            <a:endParaRPr lang="cs-CZ" sz="2000" dirty="0"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Měří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se odpor jednotlivých vinuti to je mezi svorkami U1 – U2, V1 – V2 a W1 – 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W2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Naměřený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odpor musí odpovídat odporu uvedeném v dokumentaci 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motoru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Obecně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musí mít všechna vinutí stejnou hodnotu 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odporu</a:t>
            </a:r>
            <a:endParaRPr lang="cs-CZ" sz="2000" dirty="0"/>
          </a:p>
        </p:txBody>
      </p:sp>
      <p:sp>
        <p:nvSpPr>
          <p:cNvPr id="11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7" name="Picture 7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8" name="Picture 8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9" name="Picture 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5867400" y="2349500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2" name="Obdélník 1"/>
          <p:cNvSpPr/>
          <p:nvPr/>
        </p:nvSpPr>
        <p:spPr>
          <a:xfrm>
            <a:off x="2771800" y="2349500"/>
            <a:ext cx="5454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Odpor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vinutí lze měřit přímou metodou pomocí měřících přístrojů na měření odporů,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nebo univerzálních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měřících přístrojů. </a:t>
            </a:r>
            <a:endParaRPr lang="cs-CZ" sz="2400" dirty="0" smtClean="0"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Například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digitální </a:t>
            </a:r>
            <a:r>
              <a:rPr lang="cs-CZ" sz="2400" dirty="0" err="1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multimetr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 M3900.</a:t>
            </a:r>
          </a:p>
        </p:txBody>
      </p:sp>
      <p:pic>
        <p:nvPicPr>
          <p:cNvPr id="12" name="obrázek 5" descr="http://www.hadex.cz/img/zbozi/r11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4864"/>
            <a:ext cx="178787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1915160" y="1000423"/>
            <a:ext cx="6394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Měření </a:t>
            </a:r>
            <a:r>
              <a:rPr lang="cs-CZ" sz="2800" b="1" dirty="0"/>
              <a:t>odporu </a:t>
            </a:r>
            <a:r>
              <a:rPr lang="cs-CZ" sz="2800" b="1" dirty="0" smtClean="0"/>
              <a:t>vinutí statoru motoru</a:t>
            </a:r>
            <a:endParaRPr lang="cs-CZ" sz="2800" b="1" dirty="0"/>
          </a:p>
        </p:txBody>
      </p:sp>
      <p:sp>
        <p:nvSpPr>
          <p:cNvPr id="11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9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8" name="Picture 10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34864" y="1052736"/>
            <a:ext cx="6910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Měření izolačního </a:t>
            </a:r>
            <a:r>
              <a:rPr lang="cs-CZ" sz="2800" b="1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odporu mezi vinutími</a:t>
            </a:r>
            <a:endParaRPr lang="cs-CZ" sz="2800" b="1" dirty="0"/>
          </a:p>
        </p:txBody>
      </p:sp>
      <p:pic>
        <p:nvPicPr>
          <p:cNvPr id="13" name="Obrázek 1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6"/>
          <a:stretch/>
        </p:blipFill>
        <p:spPr>
          <a:xfrm>
            <a:off x="539552" y="2177168"/>
            <a:ext cx="2520280" cy="2486025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3203575" y="1809718"/>
            <a:ext cx="55340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Izolační odpor mezi vinutími u nových  a opravených motorů musí být alespoň 10 M</a:t>
            </a:r>
            <a:r>
              <a:rPr lang="el-GR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, u ostatních 500 </a:t>
            </a:r>
            <a:r>
              <a:rPr lang="el-GR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 na volt při teplotě 25 °C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Pokud je jmenovité napětí 400 V musí být izolační odpor minimálně 200 k</a:t>
            </a:r>
            <a:r>
              <a:rPr lang="el-GR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cs-CZ" sz="2400" dirty="0"/>
          </a:p>
        </p:txBody>
      </p:sp>
      <p:sp>
        <p:nvSpPr>
          <p:cNvPr id="10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3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4" name="Picture 10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5" name="Picture 11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226165" y="1124744"/>
            <a:ext cx="862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Měření izolačního </a:t>
            </a:r>
            <a:r>
              <a:rPr lang="cs-CZ" sz="2800" b="1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odporu mezi vinutími a kostrou</a:t>
            </a:r>
            <a:endParaRPr lang="cs-CZ" sz="2800" b="1" dirty="0"/>
          </a:p>
        </p:txBody>
      </p:sp>
      <p:sp>
        <p:nvSpPr>
          <p:cNvPr id="13" name="Obdélník 12"/>
          <p:cNvSpPr/>
          <p:nvPr/>
        </p:nvSpPr>
        <p:spPr>
          <a:xfrm>
            <a:off x="3203575" y="1809718"/>
            <a:ext cx="55340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Izolační odpor mezi vinutími u nových  a opravených motorů musí být alespoň 10 M</a:t>
            </a:r>
            <a:r>
              <a:rPr lang="el-GR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, u ostatních 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   500 </a:t>
            </a:r>
            <a:r>
              <a:rPr lang="el-GR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 na volt při teplotě 25 °C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Pokud je jmenovité napětí 230 V musí být izolační odpor </a:t>
            </a:r>
            <a:r>
              <a:rPr lang="cs-CZ" sz="2400" dirty="0"/>
              <a:t>minimálně</a:t>
            </a:r>
            <a:r>
              <a:rPr lang="cs-CZ" sz="2400" dirty="0" smtClean="0"/>
              <a:t> 115 k</a:t>
            </a:r>
            <a:r>
              <a:rPr lang="el-GR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48"/>
          <a:stretch/>
        </p:blipFill>
        <p:spPr>
          <a:xfrm>
            <a:off x="179512" y="2132856"/>
            <a:ext cx="2819222" cy="2736304"/>
          </a:xfrm>
          <a:prstGeom prst="rect">
            <a:avLst/>
          </a:prstGeom>
        </p:spPr>
      </p:pic>
      <p:pic>
        <p:nvPicPr>
          <p:cNvPr id="10" name="Picture 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55576" y="2924944"/>
            <a:ext cx="8098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/>
              <a:t>Elektrické stroje a přístroje</a:t>
            </a:r>
            <a:endParaRPr lang="cs-CZ" sz="4800" b="1" dirty="0"/>
          </a:p>
        </p:txBody>
      </p:sp>
      <p:pic>
        <p:nvPicPr>
          <p:cNvPr id="8" name="Picture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836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1" name="Picture 7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8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3" name="Picture 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6817" y="2785168"/>
            <a:ext cx="3888434" cy="2007745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287420" y="808597"/>
            <a:ext cx="699582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800" b="1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Měřicím přístroj PU 182 – </a:t>
            </a:r>
            <a:r>
              <a:rPr lang="cs-CZ" sz="2800" b="1" dirty="0" err="1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Megmet</a:t>
            </a:r>
            <a:r>
              <a:rPr lang="cs-CZ" sz="2800" b="1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 500 D</a:t>
            </a:r>
          </a:p>
        </p:txBody>
      </p:sp>
      <p:sp>
        <p:nvSpPr>
          <p:cNvPr id="4" name="Obdélník 3"/>
          <p:cNvSpPr/>
          <p:nvPr/>
        </p:nvSpPr>
        <p:spPr>
          <a:xfrm>
            <a:off x="2483768" y="1918767"/>
            <a:ext cx="58629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Slouží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k měření napětí do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550 V střídavých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i stejnosměrných a měření izolačních odporů při napětí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500 V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stejnosměrných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do hodnoty 200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MΩ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Rozsahy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pro měření izolačních odporů jsou 2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MΩ,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20 MΩ a 200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MΩ</a:t>
            </a:r>
            <a:endParaRPr lang="cs-CZ" sz="24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8" name="Picture 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9" name="Picture 7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0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941441" y="2060848"/>
            <a:ext cx="3796159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Times New (W1)"/>
              </a:rPr>
              <a:t>Zdrojová část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Times New (W1)"/>
              </a:rPr>
              <a:t>Řídící </a:t>
            </a:r>
            <a:r>
              <a:rPr lang="cs-CZ" altLang="cs-CZ" sz="2000" dirty="0">
                <a:latin typeface="Times New (W1)"/>
              </a:rPr>
              <a:t>jednotka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Times New (W1)"/>
              </a:rPr>
              <a:t>Zdrojová </a:t>
            </a:r>
            <a:r>
              <a:rPr lang="cs-CZ" altLang="cs-CZ" sz="2000" dirty="0">
                <a:latin typeface="Times New (W1)"/>
              </a:rPr>
              <a:t>část </a:t>
            </a:r>
            <a:endParaRPr lang="cs-CZ" altLang="cs-CZ" sz="2000" dirty="0" smtClean="0">
              <a:latin typeface="Times New (W1)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Times New (W1)"/>
              </a:rPr>
              <a:t>Analogový </a:t>
            </a:r>
            <a:r>
              <a:rPr lang="cs-CZ" altLang="cs-CZ" sz="2000" dirty="0">
                <a:latin typeface="Times New (W1)"/>
              </a:rPr>
              <a:t>- digitální </a:t>
            </a:r>
            <a:r>
              <a:rPr lang="cs-CZ" altLang="cs-CZ" sz="2000" dirty="0" err="1">
                <a:latin typeface="Times New (W1)"/>
              </a:rPr>
              <a:t>multimetr</a:t>
            </a:r>
            <a:endParaRPr lang="cs-CZ" altLang="cs-CZ" sz="2000" dirty="0">
              <a:latin typeface="Times New (W1)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Times New (W1)"/>
              </a:rPr>
              <a:t>Servomotor- </a:t>
            </a:r>
            <a:r>
              <a:rPr lang="cs-CZ" altLang="cs-CZ" sz="2000" dirty="0">
                <a:latin typeface="Times New (W1)"/>
              </a:rPr>
              <a:t>zátěžový stroj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Times New (W1)"/>
              </a:rPr>
              <a:t>Motor </a:t>
            </a:r>
            <a:r>
              <a:rPr lang="cs-CZ" altLang="cs-CZ" sz="2000" dirty="0">
                <a:latin typeface="Times New (W1)"/>
              </a:rPr>
              <a:t>trojfázový </a:t>
            </a:r>
            <a:r>
              <a:rPr lang="cs-CZ" altLang="cs-CZ" sz="2000" dirty="0" smtClean="0">
                <a:latin typeface="Times New (W1)"/>
              </a:rPr>
              <a:t>asynchronní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Times New (W1)"/>
              </a:rPr>
              <a:t>Přepínač </a:t>
            </a:r>
            <a:r>
              <a:rPr lang="cs-CZ" altLang="cs-CZ" sz="2000" dirty="0">
                <a:latin typeface="Times New (W1)"/>
              </a:rPr>
              <a:t>hvězda trojúhelník</a:t>
            </a:r>
          </a:p>
          <a:p>
            <a:pPr>
              <a:spcBef>
                <a:spcPct val="50000"/>
              </a:spcBef>
            </a:pPr>
            <a:endParaRPr lang="cs-CZ" altLang="cs-CZ" sz="20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899591" y="845573"/>
            <a:ext cx="80022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tabLst>
                <a:tab pos="228600" algn="l"/>
                <a:tab pos="449580" algn="l"/>
              </a:tabLst>
            </a:pPr>
            <a:r>
              <a:rPr lang="cs-CZ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Měření </a:t>
            </a: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motorů pomocí soupravy Lucas </a:t>
            </a:r>
            <a:r>
              <a:rPr lang="cs-CZ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cs-CZ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cs-CZ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lle</a:t>
            </a:r>
            <a:endParaRPr lang="cs-CZ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Obrázek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3" y="1844824"/>
            <a:ext cx="4531643" cy="3411301"/>
          </a:xfrm>
          <a:prstGeom prst="rect">
            <a:avLst/>
          </a:prstGeom>
        </p:spPr>
      </p:pic>
      <p:sp>
        <p:nvSpPr>
          <p:cNvPr id="10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3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4" name="Picture 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5" name="Picture 13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6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 descr="E:\Diplomová práce 2016\Lucas-Nulle\Obrázky\DSCN225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5" y="1650852"/>
            <a:ext cx="2816822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3621286" y="1772816"/>
            <a:ext cx="5081786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Trojfázový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spouštěč se  zkratovou a nadproudovou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spouští 10 A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Stejnosměrná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část zdroje je jištěná pojistkami 10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Bezpečnostní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vypínač vypnutí při přehřátí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motoru</a:t>
            </a:r>
            <a:endParaRPr lang="cs-CZ" sz="24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771800" y="917906"/>
            <a:ext cx="2622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Zdrojová část </a:t>
            </a:r>
            <a:endParaRPr lang="cs-CZ" sz="2800" b="1" dirty="0"/>
          </a:p>
        </p:txBody>
      </p:sp>
      <p:sp>
        <p:nvSpPr>
          <p:cNvPr id="12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5" name="Picture 7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6" name="Picture 8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7" name="Picture 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 descr="E:\Diplomová práce 2016\Lucas-Nulle\Obrázky\DSCN225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949065" cy="2503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4297362" y="1779275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Pohon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a brzdění v 4 kvadrantech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Dynamický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a statický provoz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USB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rozhraní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Možnost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nastavení otáček a 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točivého momentu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Tepelná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ochrana proti 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přetížení               testovaného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stroje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Bezpečnostní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vypínač při 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provozu bez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krytu hřídele</a:t>
            </a:r>
            <a:endParaRPr lang="cs-CZ" sz="20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91880" y="1080168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Řídící jednotka</a:t>
            </a:r>
          </a:p>
        </p:txBody>
      </p:sp>
      <p:sp>
        <p:nvSpPr>
          <p:cNvPr id="12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7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8" name="Picture 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9" name="Picture 13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50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340768"/>
            <a:ext cx="1800448" cy="2376264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555183"/>
            <a:ext cx="1800448" cy="203405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2987824" y="1786688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Obsahuje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čtyři měřicí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přístroje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Umožňuje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měření proudu, napětí, výkonu a fázového posunu jedním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přístrojem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Grafický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displej umožňuje znázornění v digitálním i analogovém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režimu</a:t>
            </a:r>
            <a:endParaRPr lang="cs-CZ" sz="24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672425" y="930653"/>
            <a:ext cx="5634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Analogový - digitální </a:t>
            </a:r>
            <a:r>
              <a:rPr lang="cs-CZ" sz="2800" b="1" dirty="0" err="1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multimetr</a:t>
            </a:r>
            <a:r>
              <a:rPr lang="cs-CZ" sz="2800" b="1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800" b="1" dirty="0"/>
          </a:p>
        </p:txBody>
      </p:sp>
      <p:sp>
        <p:nvSpPr>
          <p:cNvPr id="13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9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0" name="Picture 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1" name="Picture 13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2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54937" y="980728"/>
            <a:ext cx="4799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Servomotor- zátěžový stroj</a:t>
            </a:r>
            <a:endParaRPr lang="cs-CZ" sz="2800" b="1" dirty="0"/>
          </a:p>
        </p:txBody>
      </p:sp>
      <p:pic>
        <p:nvPicPr>
          <p:cNvPr id="12" name="Obrázek 11" descr="E:\Diplomová práce 2016\Lucas-Nulle\Foto LN 2016-01-10\servo motor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8" y="2648656"/>
            <a:ext cx="3134310" cy="20764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3661871" y="1458982"/>
            <a:ext cx="5040560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Servomotor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 vlastním chlazením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Zjišťování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otáček a polohy rotoru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Vestavěná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tepelná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ochrana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snímačem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teploty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Systém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nepotřebuje kalibraci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Připojovací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kabely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jsou zabezpečeny proti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přepólování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Vysoká rezerva </a:t>
            </a:r>
            <a:endParaRPr lang="cs-CZ" sz="24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60" name="Picture 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61" name="Picture 9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62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0" y="2060848"/>
            <a:ext cx="3333184" cy="295232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67544" y="106864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Motor trojfázový asynchronní s kotvou </a:t>
            </a:r>
            <a:r>
              <a:rPr lang="cs-CZ" sz="2800" b="1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na krátko</a:t>
            </a:r>
            <a:endParaRPr lang="cs-CZ" sz="2800" b="1" dirty="0"/>
          </a:p>
        </p:txBody>
      </p:sp>
      <p:sp>
        <p:nvSpPr>
          <p:cNvPr id="4" name="Obdélník 3"/>
          <p:cNvSpPr/>
          <p:nvPr/>
        </p:nvSpPr>
        <p:spPr>
          <a:xfrm>
            <a:off x="4067944" y="2012355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Lucas – </a:t>
            </a:r>
            <a:r>
              <a:rPr lang="cs-CZ" sz="2000" dirty="0" err="1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Nuelle</a:t>
            </a:r>
            <a:endParaRPr lang="cs-CZ" sz="2000" dirty="0"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SE 2672-36		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VDE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530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∆/Y	U: 400/690 V	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: 1/0,6 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0,37 kW		</a:t>
            </a:r>
            <a:r>
              <a:rPr lang="cs-CZ" sz="2000" dirty="0" err="1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cosφ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0,83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2800 </a:t>
            </a:r>
            <a:r>
              <a:rPr lang="cs-CZ" sz="2000" dirty="0" err="1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/min</a:t>
            </a:r>
            <a:endParaRPr lang="cs-CZ" sz="20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7" name="Picture 1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8" name="Picture 1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9" name="Picture 19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/>
          <p:nvPr/>
        </p:nvPicPr>
        <p:blipFill rotWithShape="1">
          <a:blip r:embed="rId6"/>
          <a:srcRect l="2438" t="2500" r="51830"/>
          <a:stretch/>
        </p:blipFill>
        <p:spPr>
          <a:xfrm>
            <a:off x="369833" y="1844824"/>
            <a:ext cx="1080121" cy="2808312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 rotWithShape="1">
          <a:blip r:embed="rId6"/>
          <a:srcRect l="53049" t="2730" r="1213" b="242"/>
          <a:stretch/>
        </p:blipFill>
        <p:spPr>
          <a:xfrm>
            <a:off x="1547664" y="1844824"/>
            <a:ext cx="1080120" cy="280831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259632" y="899088"/>
            <a:ext cx="6703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Vypínač a přepínač hvězda trojúhelník</a:t>
            </a:r>
          </a:p>
        </p:txBody>
      </p:sp>
      <p:sp>
        <p:nvSpPr>
          <p:cNvPr id="6" name="Obdélník 5"/>
          <p:cNvSpPr/>
          <p:nvPr/>
        </p:nvSpPr>
        <p:spPr>
          <a:xfrm>
            <a:off x="2725494" y="1632402"/>
            <a:ext cx="57349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Vypínač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slouží k přímému připojení motoru k 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síti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svorkovnici motoru musí byt svorky zapojeny do hvězdy nebo do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trojúhelníku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Přepínač umožňuje přepínání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zapojení motoru nejprve do hvězdy a následně do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trojúhelníku</a:t>
            </a:r>
            <a:endParaRPr lang="cs-CZ" sz="20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5" name="Picture 11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6" name="Picture 12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rázek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80" y="1942377"/>
            <a:ext cx="3929598" cy="358276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83568" y="711410"/>
            <a:ext cx="805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tabLst>
                <a:tab pos="228600" algn="l"/>
                <a:tab pos="449580" algn="l"/>
              </a:tabLst>
            </a:pPr>
            <a:r>
              <a:rPr lang="cs-CZ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Schéma zapojení soupravy s přepínačem Y/D</a:t>
            </a: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Obrázek 14" descr="C:\Program Files (x86)\LN\L@BSOFT\BooksSKY\EEM41_300W\EEM41\images\eem41_img033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85" y="1942377"/>
            <a:ext cx="2314773" cy="358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6" name="Picture 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7" name="Picture 7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07504" y="1773272"/>
            <a:ext cx="5688632" cy="4031991"/>
          </a:xfrm>
          <a:prstGeom prst="rect">
            <a:avLst/>
          </a:prstGeom>
        </p:spPr>
      </p:pic>
      <p:sp>
        <p:nvSpPr>
          <p:cNvPr id="13" name="Podnadpis 2"/>
          <p:cNvSpPr>
            <a:spLocks/>
          </p:cNvSpPr>
          <p:nvPr/>
        </p:nvSpPr>
        <p:spPr bwMode="auto">
          <a:xfrm>
            <a:off x="209088" y="1020071"/>
            <a:ext cx="8934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Úvodní obrazovka pro měření charakteristik motoru</a:t>
            </a:r>
            <a:endParaRPr lang="cs-CZ" altLang="cs-CZ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134438"/>
              </p:ext>
            </p:extLst>
          </p:nvPr>
        </p:nvGraphicFramePr>
        <p:xfrm>
          <a:off x="6156176" y="2420888"/>
          <a:ext cx="2808312" cy="3333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4475"/>
                <a:gridCol w="624396"/>
                <a:gridCol w="729441"/>
              </a:tblGrid>
              <a:tr h="337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Veličina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Označení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Jednotka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Otáčky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(min</a:t>
                      </a:r>
                      <a:r>
                        <a:rPr lang="cs-CZ" sz="1100" baseline="30000">
                          <a:effectLst/>
                        </a:rPr>
                        <a:t>-1</a:t>
                      </a:r>
                      <a:r>
                        <a:rPr lang="cs-CZ" sz="1100">
                          <a:effectLst/>
                        </a:rPr>
                        <a:t>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Krouticí moment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(Nm)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Mechanický výkon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(W)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Skluz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Napětí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(V)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Proud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(A)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Zdánlivý výkon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(VA)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Činný výkon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(W)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Jalový výkon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Q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(</a:t>
                      </a:r>
                      <a:r>
                        <a:rPr lang="cs-CZ" sz="1100" dirty="0" err="1">
                          <a:effectLst/>
                        </a:rPr>
                        <a:t>VAr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Účiník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cosϕ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(-)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Účinnost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Eta η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(%)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6177202" y="1844824"/>
            <a:ext cx="252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Veličiny, které lze měřit</a:t>
            </a:r>
            <a:endParaRPr lang="cs-CZ" dirty="0"/>
          </a:p>
        </p:txBody>
      </p:sp>
      <p:pic>
        <p:nvPicPr>
          <p:cNvPr id="12" name="Picture 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1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4" name="Picture 14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5" name="Picture 1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Zástupný symbol pro obsah 15"/>
          <p:cNvPicPr>
            <a:picLocks noGrp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2" b="12883"/>
          <a:stretch/>
        </p:blipFill>
        <p:spPr>
          <a:xfrm>
            <a:off x="1077476" y="1608559"/>
            <a:ext cx="2160240" cy="2434644"/>
          </a:xfrm>
          <a:prstGeom prst="rect">
            <a:avLst/>
          </a:prstGeom>
        </p:spPr>
      </p:pic>
      <p:pic>
        <p:nvPicPr>
          <p:cNvPr id="17" name="Obrázek 16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2" t="21981"/>
          <a:stretch/>
        </p:blipFill>
        <p:spPr>
          <a:xfrm>
            <a:off x="391890" y="4195741"/>
            <a:ext cx="3531413" cy="140353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159840" y="1608559"/>
            <a:ext cx="4804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Magnetické pole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zniká kolem vodiče, kterým protéká elektrický proud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obrazujeme pomocí magnetických indukčních čar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á tvar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soustředných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válců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ntenzita klesá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se vzdáleností od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vodiče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956826" y="824097"/>
            <a:ext cx="771009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cs-CZ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Vznik magnetického pole kolem vodiče </a:t>
            </a:r>
            <a:endParaRPr lang="cs-CZ" sz="28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2" name="Picture 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3" name="Picture 7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57370"/>
            <a:ext cx="5561309" cy="343190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681163" y="1031150"/>
            <a:ext cx="6480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b="1" dirty="0" smtClean="0">
                <a:cs typeface="Arial" panose="020B0604020202020204" pitchFamily="34" charset="0"/>
              </a:rPr>
              <a:t> Všechny naměřené průběhy motoru</a:t>
            </a:r>
            <a:endParaRPr lang="cs-CZ" altLang="cs-CZ" sz="2800" b="1" dirty="0"/>
          </a:p>
        </p:txBody>
      </p:sp>
      <p:sp>
        <p:nvSpPr>
          <p:cNvPr id="4" name="Obdélník 3"/>
          <p:cNvSpPr/>
          <p:nvPr/>
        </p:nvSpPr>
        <p:spPr>
          <a:xfrm>
            <a:off x="5700760" y="2089736"/>
            <a:ext cx="30368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Times New (W1)"/>
                <a:cs typeface="Arial" panose="020B0604020202020204" pitchFamily="34" charset="0"/>
              </a:rPr>
              <a:t>Zobrazení všech naměřených veličin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Times New (W1)"/>
                <a:cs typeface="Arial" panose="020B0604020202020204" pitchFamily="34" charset="0"/>
              </a:rPr>
              <a:t>Lze vybrat jen potřebné průběhy</a:t>
            </a:r>
            <a:endParaRPr lang="cs-CZ" altLang="cs-CZ" sz="2400" dirty="0">
              <a:latin typeface="Times New (W1)"/>
            </a:endParaRPr>
          </a:p>
        </p:txBody>
      </p:sp>
      <p:sp>
        <p:nvSpPr>
          <p:cNvPr id="9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3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5" name="Picture 11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6" name="Picture 1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51720" y="2564904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 smtClean="0"/>
              <a:t>Odborný výcvik</a:t>
            </a:r>
            <a:endParaRPr lang="cs-CZ" sz="6000" b="1" dirty="0"/>
          </a:p>
        </p:txBody>
      </p:sp>
      <p:sp>
        <p:nvSpPr>
          <p:cNvPr id="7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1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2" name="Picture 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3" name="Picture 13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4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547664" y="996664"/>
            <a:ext cx="6394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Měření </a:t>
            </a:r>
            <a:r>
              <a:rPr lang="cs-CZ" sz="2800" b="1" dirty="0"/>
              <a:t>odporu </a:t>
            </a:r>
            <a:r>
              <a:rPr lang="cs-CZ" sz="2800" b="1" dirty="0" smtClean="0"/>
              <a:t>vinutí statoru motoru</a:t>
            </a:r>
            <a:endParaRPr lang="cs-CZ" sz="2800" b="1" dirty="0"/>
          </a:p>
        </p:txBody>
      </p:sp>
      <p:pic>
        <p:nvPicPr>
          <p:cNvPr id="13" name="Obrázek 12" descr="E:\Diplomová práce 2016\Obrázky, schémata, fotografie\ProfiCad svorkovnice motoru\Měření odporu vinutí tl 4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7" y="2184163"/>
            <a:ext cx="2361565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2771800" y="2028009"/>
            <a:ext cx="60489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Před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měřením odporu vinutí musí být všechny napájecí kabely 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odpojeny</a:t>
            </a:r>
            <a:endParaRPr lang="cs-CZ" sz="2000" dirty="0"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Měří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se odpor jednotlivých vinuti to je mezi svorkami U1 – U2, V1 – V2 a W1 – 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W2 Naměřený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odpor musí odpovídat odporu uvedeném v dokumentaci 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motoru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Obecně </a:t>
            </a:r>
            <a:r>
              <a:rPr lang="cs-CZ" sz="20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musí mít všechna vinutí stejnou hodnotu </a:t>
            </a:r>
            <a:r>
              <a:rPr lang="cs-CZ" sz="20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odporu</a:t>
            </a:r>
            <a:endParaRPr lang="cs-CZ" sz="2000" dirty="0"/>
          </a:p>
        </p:txBody>
      </p:sp>
      <p:sp>
        <p:nvSpPr>
          <p:cNvPr id="11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998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7" name="Picture 7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8" name="Picture 8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9" name="Picture 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5867400" y="2349500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2" name="Obdélník 1"/>
          <p:cNvSpPr/>
          <p:nvPr/>
        </p:nvSpPr>
        <p:spPr>
          <a:xfrm>
            <a:off x="2771800" y="2349500"/>
            <a:ext cx="5454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Odpor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vinutí lze měřit přímou metodou pomocí měřících přístrojů na měření odporů, nebo univerzálních měřících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přístrojů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Například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digitální </a:t>
            </a:r>
            <a:r>
              <a:rPr lang="cs-CZ" sz="2400" dirty="0" err="1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multimetr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M3900</a:t>
            </a:r>
            <a:endParaRPr lang="cs-CZ" sz="2400" dirty="0"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ázek 5" descr="http://www.hadex.cz/img/zbozi/r11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4864"/>
            <a:ext cx="178787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1915160" y="1000423"/>
            <a:ext cx="6394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Měření </a:t>
            </a:r>
            <a:r>
              <a:rPr lang="cs-CZ" sz="2800" b="1" dirty="0"/>
              <a:t>odporu </a:t>
            </a:r>
            <a:r>
              <a:rPr lang="cs-CZ" sz="2800" b="1" dirty="0" smtClean="0"/>
              <a:t>vinutí statoru motoru</a:t>
            </a:r>
            <a:endParaRPr lang="cs-CZ" sz="2800" b="1" dirty="0"/>
          </a:p>
        </p:txBody>
      </p:sp>
      <p:sp>
        <p:nvSpPr>
          <p:cNvPr id="11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87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3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4" name="Picture 10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5" name="Picture 11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226165" y="1124744"/>
            <a:ext cx="862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Měření izolačního </a:t>
            </a:r>
            <a:r>
              <a:rPr lang="cs-CZ" sz="2800" b="1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odporu mezi vinutími a kostrou</a:t>
            </a:r>
            <a:endParaRPr lang="cs-CZ" sz="2800" b="1" dirty="0"/>
          </a:p>
        </p:txBody>
      </p:sp>
      <p:sp>
        <p:nvSpPr>
          <p:cNvPr id="13" name="Obdélník 12"/>
          <p:cNvSpPr/>
          <p:nvPr/>
        </p:nvSpPr>
        <p:spPr>
          <a:xfrm>
            <a:off x="3203575" y="1809718"/>
            <a:ext cx="55340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Izolační odpor mezi vinutími u nových  a opravených motorů musí být alespoň 10 M</a:t>
            </a:r>
            <a:r>
              <a:rPr lang="el-GR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, u ostatních 500 </a:t>
            </a:r>
            <a:r>
              <a:rPr lang="el-GR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 na volt při teplotě 25 °C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Pokud je jmenovité napětí 230 V musí být izolační odpor </a:t>
            </a:r>
            <a:r>
              <a:rPr lang="cs-CZ" sz="2400" dirty="0"/>
              <a:t>minimálně</a:t>
            </a:r>
            <a:r>
              <a:rPr lang="cs-CZ" sz="2400" dirty="0" smtClean="0"/>
              <a:t> 115 k</a:t>
            </a:r>
            <a:r>
              <a:rPr lang="el-GR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48"/>
          <a:stretch/>
        </p:blipFill>
        <p:spPr>
          <a:xfrm>
            <a:off x="179512" y="2132856"/>
            <a:ext cx="2819222" cy="2736304"/>
          </a:xfrm>
          <a:prstGeom prst="rect">
            <a:avLst/>
          </a:prstGeom>
        </p:spPr>
      </p:pic>
      <p:pic>
        <p:nvPicPr>
          <p:cNvPr id="10" name="Picture 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957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9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8" name="Picture 10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34864" y="1052736"/>
            <a:ext cx="6910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Měření izolačního </a:t>
            </a:r>
            <a:r>
              <a:rPr lang="cs-CZ" sz="2800" b="1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odporu mezi vinutími</a:t>
            </a:r>
            <a:endParaRPr lang="cs-CZ" sz="2800" b="1" dirty="0"/>
          </a:p>
        </p:txBody>
      </p:sp>
      <p:pic>
        <p:nvPicPr>
          <p:cNvPr id="13" name="Obrázek 1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6"/>
          <a:stretch/>
        </p:blipFill>
        <p:spPr>
          <a:xfrm>
            <a:off x="539552" y="2177168"/>
            <a:ext cx="2520280" cy="2486025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3203575" y="1809718"/>
            <a:ext cx="55340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Izolační odpor mezi vinutími u nových  a opravených motorů musí být alespoň 10 M</a:t>
            </a:r>
            <a:r>
              <a:rPr lang="el-GR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, u ostatních 500 </a:t>
            </a:r>
            <a:r>
              <a:rPr lang="el-GR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 na volt při teplotě 25 °C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Pokud je jmenovité napětí 400 V musí být izolační odpor minimálně 200 k</a:t>
            </a:r>
            <a:r>
              <a:rPr lang="el-GR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cs-CZ" sz="2400" dirty="0"/>
          </a:p>
        </p:txBody>
      </p:sp>
      <p:sp>
        <p:nvSpPr>
          <p:cNvPr id="10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840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1" name="Picture 7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8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3" name="Picture 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6817" y="2785168"/>
            <a:ext cx="3888434" cy="2007745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287420" y="808597"/>
            <a:ext cx="699582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800" b="1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Měřicím přístroj PU 182 – </a:t>
            </a:r>
            <a:r>
              <a:rPr lang="cs-CZ" sz="2800" b="1" dirty="0" err="1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Megmet</a:t>
            </a:r>
            <a:r>
              <a:rPr lang="cs-CZ" sz="2800" b="1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 500 D</a:t>
            </a:r>
          </a:p>
        </p:txBody>
      </p:sp>
      <p:sp>
        <p:nvSpPr>
          <p:cNvPr id="4" name="Obdélník 3"/>
          <p:cNvSpPr/>
          <p:nvPr/>
        </p:nvSpPr>
        <p:spPr>
          <a:xfrm>
            <a:off x="2483768" y="1918767"/>
            <a:ext cx="6253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Slouží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k měření napětí do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550 V střídavých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i stejnosměrných a měření izolačních odporů při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napětí 500V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stejnosměrných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do hodnoty 200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MΩ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Rozsahy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pro měření izolačních odporů jsou 2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MΩ,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20 MΩ a 200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MΩ</a:t>
            </a:r>
            <a:endParaRPr lang="cs-CZ" sz="24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512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7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8" name="Picture 10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9" name="Picture 11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563396"/>
            <a:ext cx="2652395" cy="2088232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8" y="3784313"/>
            <a:ext cx="2652395" cy="210439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419872" y="818974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Demontáž motoru</a:t>
            </a:r>
            <a:endParaRPr lang="cs-CZ" sz="2800" b="1" dirty="0"/>
          </a:p>
        </p:txBody>
      </p:sp>
      <p:sp>
        <p:nvSpPr>
          <p:cNvPr id="5" name="Obdélník 4"/>
          <p:cNvSpPr/>
          <p:nvPr/>
        </p:nvSpPr>
        <p:spPr>
          <a:xfrm>
            <a:off x="3419872" y="1803859"/>
            <a:ext cx="273825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Motor kompletní</a:t>
            </a:r>
            <a:endParaRPr lang="cs-CZ" sz="24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530464" y="3739883"/>
            <a:ext cx="3768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(W1)"/>
              </a:rPr>
              <a:t>Vyjmutý rotor ze statoru</a:t>
            </a:r>
          </a:p>
        </p:txBody>
      </p:sp>
      <p:sp>
        <p:nvSpPr>
          <p:cNvPr id="12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0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1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2" name="Picture 10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3" name="Picture 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1844824"/>
            <a:ext cx="2677795" cy="1098550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3925317"/>
            <a:ext cx="3638550" cy="115062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419872" y="818974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Demontáž motoru</a:t>
            </a:r>
            <a:endParaRPr lang="cs-CZ" sz="2800" b="1" dirty="0"/>
          </a:p>
        </p:txBody>
      </p:sp>
      <p:sp>
        <p:nvSpPr>
          <p:cNvPr id="2" name="Obdélník 1"/>
          <p:cNvSpPr/>
          <p:nvPr/>
        </p:nvSpPr>
        <p:spPr>
          <a:xfrm>
            <a:off x="4297362" y="3925317"/>
            <a:ext cx="4572000" cy="11318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Demontáž ložiska trojramenným stahovákem</a:t>
            </a:r>
            <a:endParaRPr lang="cs-CZ" sz="24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97362" y="1669010"/>
            <a:ext cx="3941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Demontáž ventilátoru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stahovákem</a:t>
            </a:r>
            <a:endParaRPr lang="cs-CZ" sz="24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21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0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1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2" name="Picture 10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3" name="Picture 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600400" cy="446449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320430" y="1124744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Demontáž motoru</a:t>
            </a:r>
            <a:endParaRPr lang="cs-CZ" sz="2800" b="1" dirty="0"/>
          </a:p>
        </p:txBody>
      </p:sp>
      <p:sp>
        <p:nvSpPr>
          <p:cNvPr id="11" name="Obdélník 10"/>
          <p:cNvSpPr/>
          <p:nvPr/>
        </p:nvSpPr>
        <p:spPr>
          <a:xfrm>
            <a:off x="4297362" y="1669010"/>
            <a:ext cx="394115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effectLst/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Motor rozložený na jednotlivé díly</a:t>
            </a:r>
            <a:endParaRPr lang="cs-CZ" sz="24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ovéPole 4"/>
          <p:cNvSpPr txBox="1">
            <a:spLocks noChangeArrowheads="1"/>
          </p:cNvSpPr>
          <p:nvPr/>
        </p:nvSpPr>
        <p:spPr bwMode="auto">
          <a:xfrm>
            <a:off x="2073330" y="1052736"/>
            <a:ext cx="5378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b="1" dirty="0"/>
              <a:t>Ampérovo pravidlo pravé ruky</a:t>
            </a:r>
            <a:endParaRPr lang="cs-CZ" sz="2800" dirty="0"/>
          </a:p>
        </p:txBody>
      </p:sp>
      <p:pic>
        <p:nvPicPr>
          <p:cNvPr id="16396" name="Picture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1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8" name="Picture 14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9" name="Picture 1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rázek 12" descr="E:\Diplomová práce 2016\Obrázky, schémata, fotografie\Magnetické pole\Vodič s proudem PPR upr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" y="2319472"/>
            <a:ext cx="3461841" cy="29449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4130898" y="210919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Uchopíme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vodič do pravé ruky tak, aby palec ukazoval směr proudu ve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vodiči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Prsty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ukazují směr magnetických indukčních čar (magnetického toku Φ</a:t>
            </a:r>
            <a:r>
              <a:rPr lang="cs-CZ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0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1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2" name="Picture 10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3" name="Picture 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320430" y="1124744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Demontáž motoru</a:t>
            </a:r>
            <a:endParaRPr lang="cs-CZ" sz="2800" b="1" dirty="0"/>
          </a:p>
        </p:txBody>
      </p:sp>
      <p:pic>
        <p:nvPicPr>
          <p:cNvPr id="12" name="Obrázek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533" y="1472398"/>
            <a:ext cx="2274570" cy="2102485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89" y="3861048"/>
            <a:ext cx="2112671" cy="1971159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452676" y="3861048"/>
            <a:ext cx="233833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Vinutí statoru</a:t>
            </a:r>
            <a:endParaRPr lang="cs-CZ" sz="24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452676" y="1953734"/>
            <a:ext cx="5792797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(W1)"/>
              </a:rPr>
              <a:t>Svorkovnice motoru zapojená do hvězdy</a:t>
            </a:r>
            <a:endParaRPr lang="cs-CZ" sz="24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223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2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3" name="Picture 9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4" name="Picture 10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5" name="Picture 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9200"/>
            <a:ext cx="3644787" cy="320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79201"/>
            <a:ext cx="4165600" cy="32059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611560" y="508518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Times New (W1)"/>
              </a:rPr>
              <a:t>Poškození rotoru o statorový paket a poškození hřídele při zničení ložisek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375756" y="972862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Závady elektromotorů</a:t>
            </a:r>
            <a:endParaRPr lang="cs-CZ" sz="2800" b="1" dirty="0"/>
          </a:p>
        </p:txBody>
      </p:sp>
      <p:sp>
        <p:nvSpPr>
          <p:cNvPr id="12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5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6" name="Picture 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7" name="Picture 9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8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2104021"/>
            <a:ext cx="3063550" cy="2873588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2856"/>
            <a:ext cx="4752528" cy="28631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339752" y="1170049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Závady elektromotorů</a:t>
            </a:r>
            <a:endParaRPr lang="cs-CZ" sz="2800" b="1" dirty="0"/>
          </a:p>
        </p:txBody>
      </p:sp>
      <p:sp>
        <p:nvSpPr>
          <p:cNvPr id="13" name="Obdélník 12"/>
          <p:cNvSpPr/>
          <p:nvPr/>
        </p:nvSpPr>
        <p:spPr>
          <a:xfrm>
            <a:off x="251520" y="5085706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Zkrat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na kostru způsobený poškozením napájecích kabelů</a:t>
            </a:r>
            <a:endParaRPr lang="cs-CZ" sz="2400" dirty="0"/>
          </a:p>
        </p:txBody>
      </p:sp>
      <p:sp>
        <p:nvSpPr>
          <p:cNvPr id="11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9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0" name="Picture 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1" name="Picture 9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2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329"/>
            <a:ext cx="4657405" cy="32926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1707718" y="5209018"/>
            <a:ext cx="6069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Závitový zkrat vlivem cizího tělesa ve vinutí</a:t>
            </a:r>
            <a:endParaRPr lang="cs-CZ" sz="24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339752" y="1227070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Závady elektromotorů</a:t>
            </a:r>
            <a:endParaRPr lang="cs-CZ" sz="2800" b="1" dirty="0"/>
          </a:p>
        </p:txBody>
      </p:sp>
      <p:sp>
        <p:nvSpPr>
          <p:cNvPr id="11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2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3" name="Picture 7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4" name="Picture 8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45466" y="5386694"/>
            <a:ext cx="554635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Mezi závitový zkrat v čele vinutí</a:t>
            </a:r>
            <a:endParaRPr lang="cs-CZ" sz="2400" dirty="0">
              <a:effectLst/>
              <a:latin typeface="Times New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7" y="1801317"/>
            <a:ext cx="396044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99" y="1789097"/>
            <a:ext cx="396044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2344613" y="949637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Závady elektromotorů</a:t>
            </a:r>
            <a:endParaRPr lang="cs-CZ" sz="2800" b="1" dirty="0"/>
          </a:p>
        </p:txBody>
      </p:sp>
      <p:sp>
        <p:nvSpPr>
          <p:cNvPr id="13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5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6" name="Picture 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7" name="Picture 13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8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57793" y="495452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Mezi závitový zkrat v drážce, ze kterého se vyvinul zkrat na </a:t>
            </a: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kostru</a:t>
            </a:r>
            <a:endParaRPr lang="cs-CZ" sz="2400" dirty="0"/>
          </a:p>
        </p:txBody>
      </p:sp>
      <p:pic>
        <p:nvPicPr>
          <p:cNvPr id="8" name="Obrázek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3" y="1773118"/>
            <a:ext cx="3896191" cy="291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7220" y="1292528"/>
            <a:ext cx="2904601" cy="38657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/>
          <p:cNvSpPr/>
          <p:nvPr/>
        </p:nvSpPr>
        <p:spPr>
          <a:xfrm>
            <a:off x="2287032" y="1065720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Závady elektromotorů</a:t>
            </a:r>
            <a:endParaRPr lang="cs-CZ" sz="2800" b="1" dirty="0"/>
          </a:p>
        </p:txBody>
      </p:sp>
      <p:sp>
        <p:nvSpPr>
          <p:cNvPr id="12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9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0" name="Picture 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1" name="Picture 13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2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7621123" cy="2699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025165" y="1269262"/>
            <a:ext cx="5261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Štítek asynchronního motoru</a:t>
            </a:r>
            <a:endParaRPr lang="cs-CZ" sz="2800" b="1" dirty="0"/>
          </a:p>
        </p:txBody>
      </p:sp>
      <p:sp>
        <p:nvSpPr>
          <p:cNvPr id="10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3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4" name="Picture 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5" name="Picture 13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6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 descr="E:\Diplomová práce 2016\Obrázky, schémata, fotografie\Fotografie\Měření motorů Osman\sestav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90" y="2092186"/>
            <a:ext cx="5472608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dnadpis 2"/>
          <p:cNvSpPr>
            <a:spLocks/>
          </p:cNvSpPr>
          <p:nvPr/>
        </p:nvSpPr>
        <p:spPr bwMode="auto">
          <a:xfrm>
            <a:off x="1259632" y="811181"/>
            <a:ext cx="69127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 asynchronních motorů s kotvou na krátko naprázdno a při zatížení</a:t>
            </a:r>
            <a:endParaRPr lang="cs-CZ" alt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2195513" y="1557338"/>
            <a:ext cx="4967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600"/>
              <a:t>Konec prezentace</a:t>
            </a:r>
          </a:p>
        </p:txBody>
      </p:sp>
      <p:sp>
        <p:nvSpPr>
          <p:cNvPr id="52231" name="TextovéPole 6"/>
          <p:cNvSpPr txBox="1">
            <a:spLocks noChangeArrowheads="1"/>
          </p:cNvSpPr>
          <p:nvPr/>
        </p:nvSpPr>
        <p:spPr bwMode="auto">
          <a:xfrm>
            <a:off x="3132138" y="2781300"/>
            <a:ext cx="3313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/>
              <a:t>Děkuji za pozornost</a:t>
            </a:r>
          </a:p>
        </p:txBody>
      </p:sp>
      <p:pic>
        <p:nvPicPr>
          <p:cNvPr id="5223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5" name="Picture 11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ovéPole 4"/>
          <p:cNvSpPr txBox="1">
            <a:spLocks noChangeArrowheads="1"/>
          </p:cNvSpPr>
          <p:nvPr/>
        </p:nvSpPr>
        <p:spPr bwMode="auto">
          <a:xfrm>
            <a:off x="2560636" y="1128613"/>
            <a:ext cx="57860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b="1"/>
              <a:t>Elektromagnetická indukce</a:t>
            </a:r>
            <a:endParaRPr lang="cs-CZ" sz="2800"/>
          </a:p>
        </p:txBody>
      </p:sp>
      <p:sp>
        <p:nvSpPr>
          <p:cNvPr id="17413" name="Obdélník 4"/>
          <p:cNvSpPr>
            <a:spLocks noChangeArrowheads="1"/>
          </p:cNvSpPr>
          <p:nvPr/>
        </p:nvSpPr>
        <p:spPr bwMode="auto">
          <a:xfrm>
            <a:off x="3645296" y="2000250"/>
            <a:ext cx="509230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</a:rPr>
              <a:t>Indukované napětí vzniká při změně magnetického pole v okolí vodiče a v uzavřeném obvodu prochází indukovaný proud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</a:rPr>
              <a:t>Indukované napětí závisí na velikosti změny magnetického pole i na rychlosti jeho změny</a:t>
            </a:r>
            <a:endParaRPr lang="cs-CZ" altLang="cs-CZ" sz="2400" dirty="0">
              <a:latin typeface="Times New (W1)"/>
            </a:endParaRPr>
          </a:p>
        </p:txBody>
      </p:sp>
      <p:pic>
        <p:nvPicPr>
          <p:cNvPr id="17420" name="Picture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14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3" name="Picture 1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Zástupný symbol pro obsah 12"/>
          <p:cNvPicPr>
            <a:picLocks noGrp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2" y="2315270"/>
            <a:ext cx="2680097" cy="2873259"/>
          </a:xfrm>
          <a:prstGeom prst="rect">
            <a:avLst/>
          </a:prstGeom>
        </p:spPr>
      </p:pic>
      <p:sp>
        <p:nvSpPr>
          <p:cNvPr id="10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ovéPole 4"/>
          <p:cNvSpPr txBox="1">
            <a:spLocks noChangeArrowheads="1"/>
          </p:cNvSpPr>
          <p:nvPr/>
        </p:nvSpPr>
        <p:spPr bwMode="auto">
          <a:xfrm>
            <a:off x="2158256" y="1052793"/>
            <a:ext cx="5911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b="1" dirty="0" err="1"/>
              <a:t>Flemingovo</a:t>
            </a:r>
            <a:r>
              <a:rPr lang="cs-CZ" sz="2800" b="1" dirty="0"/>
              <a:t> pravidlo pravé ruky</a:t>
            </a:r>
            <a:endParaRPr lang="cs-CZ" sz="2800" dirty="0"/>
          </a:p>
        </p:txBody>
      </p:sp>
      <p:sp>
        <p:nvSpPr>
          <p:cNvPr id="19461" name="Obdélník 22"/>
          <p:cNvSpPr>
            <a:spLocks noChangeArrowheads="1"/>
          </p:cNvSpPr>
          <p:nvPr/>
        </p:nvSpPr>
        <p:spPr bwMode="auto">
          <a:xfrm>
            <a:off x="3944441" y="1875316"/>
            <a:ext cx="476344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</a:rPr>
              <a:t>Položíme </a:t>
            </a:r>
            <a:r>
              <a:rPr lang="cs-CZ" sz="2400" dirty="0">
                <a:latin typeface="Times New (W1)"/>
              </a:rPr>
              <a:t>pravou ruku dlani k vodiči tak, aby indukční čáry vstupovaly do dlaně a odvracený palec ukazoval směr rychlosti pohybu </a:t>
            </a:r>
            <a:r>
              <a:rPr lang="cs-CZ" sz="2400" dirty="0" smtClean="0">
                <a:latin typeface="Times New (W1)"/>
              </a:rPr>
              <a:t>vodiče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</a:rPr>
              <a:t>Dohodnutý </a:t>
            </a:r>
            <a:r>
              <a:rPr lang="cs-CZ" sz="2400" dirty="0">
                <a:latin typeface="Times New (W1)"/>
              </a:rPr>
              <a:t>směr proudu ve vodiči je od hřbetu k napjatým </a:t>
            </a:r>
            <a:r>
              <a:rPr lang="cs-CZ" sz="2400" dirty="0" smtClean="0">
                <a:latin typeface="Times New (W1)"/>
              </a:rPr>
              <a:t>prstům</a:t>
            </a:r>
            <a:endParaRPr lang="cs-CZ" sz="2400" dirty="0">
              <a:latin typeface="Times New (W1)"/>
            </a:endParaRPr>
          </a:p>
        </p:txBody>
      </p:sp>
      <p:sp>
        <p:nvSpPr>
          <p:cNvPr id="1946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  <a:p>
            <a:endParaRPr lang="cs-CZ" altLang="cs-CZ"/>
          </a:p>
        </p:txBody>
      </p:sp>
      <p:pic>
        <p:nvPicPr>
          <p:cNvPr id="19469" name="Picture 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14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1" name="Picture 15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2" name="Picture 1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ázek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8" y="1875316"/>
            <a:ext cx="3105076" cy="3569908"/>
          </a:xfrm>
          <a:prstGeom prst="rect">
            <a:avLst/>
          </a:prstGeom>
        </p:spPr>
      </p:pic>
      <p:sp>
        <p:nvSpPr>
          <p:cNvPr id="11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ovéPole 4"/>
          <p:cNvSpPr txBox="1">
            <a:spLocks noChangeArrowheads="1"/>
          </p:cNvSpPr>
          <p:nvPr/>
        </p:nvSpPr>
        <p:spPr bwMode="auto">
          <a:xfrm>
            <a:off x="755576" y="1071563"/>
            <a:ext cx="7888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b="1"/>
              <a:t>Silové působení magnetického pole na vodič</a:t>
            </a:r>
            <a:endParaRPr lang="cs-CZ" sz="2800"/>
          </a:p>
        </p:txBody>
      </p:sp>
      <p:pic>
        <p:nvPicPr>
          <p:cNvPr id="18444" name="Picture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14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1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283968" y="2146947"/>
            <a:ext cx="43291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Je-li </a:t>
            </a:r>
            <a:r>
              <a:rPr lang="cs-CZ" sz="2400" dirty="0">
                <a:latin typeface="Times New (W1)"/>
                <a:ea typeface="Times New Roman" panose="02020603050405020304" pitchFamily="18" charset="0"/>
                <a:cs typeface="Times New Roman" panose="02020603050405020304" pitchFamily="18" charset="0"/>
              </a:rPr>
              <a:t>vodič v magnetickém poli a vodičem protéká proud, působí na něj síla, která ho z magnetického pole vytlačuje. </a:t>
            </a:r>
            <a:endParaRPr lang="cs-CZ" sz="2400" dirty="0"/>
          </a:p>
        </p:txBody>
      </p:sp>
      <p:pic>
        <p:nvPicPr>
          <p:cNvPr id="11" name="Obrázek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46947"/>
            <a:ext cx="3245743" cy="2864917"/>
          </a:xfrm>
          <a:prstGeom prst="rect">
            <a:avLst/>
          </a:prstGeom>
        </p:spPr>
      </p:pic>
      <p:sp>
        <p:nvSpPr>
          <p:cNvPr id="12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ovéPole 4"/>
          <p:cNvSpPr txBox="1">
            <a:spLocks noChangeArrowheads="1"/>
          </p:cNvSpPr>
          <p:nvPr/>
        </p:nvSpPr>
        <p:spPr bwMode="auto">
          <a:xfrm>
            <a:off x="179512" y="1241728"/>
            <a:ext cx="8795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b="1" dirty="0" err="1"/>
              <a:t>Flemingovo</a:t>
            </a:r>
            <a:r>
              <a:rPr lang="cs-CZ" sz="2800" b="1" dirty="0"/>
              <a:t> pravidlo levé ruky (motorové pravidlo)</a:t>
            </a:r>
            <a:endParaRPr lang="cs-CZ" sz="2800" dirty="0"/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3131840" y="1890587"/>
            <a:ext cx="5544616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</a:rPr>
              <a:t>Vložíme levou ruku do magnetického pole tak, aby indukční čáry vstupovaly od severního pólu kolmo do dlaně a natažené prsty ukazovaly směr proudu ve vodiči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Times New (W1)"/>
              </a:rPr>
              <a:t>Vztyčený palec ukazuje směr síly F, kterou působí magnetické pole na vodič</a:t>
            </a:r>
          </a:p>
          <a:p>
            <a:endParaRPr lang="cs-CZ" altLang="cs-CZ" dirty="0"/>
          </a:p>
        </p:txBody>
      </p:sp>
      <p:pic>
        <p:nvPicPr>
          <p:cNvPr id="20492" name="Picture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3" name="Picture 13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4" name="Picture 14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5" name="Picture 1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21388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rázek 12" descr="E:\Diplomová práce 2016\Obrázky, schémata, fotografie\Magnetické pole\PLR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25846"/>
            <a:ext cx="2665040" cy="27495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dnadpis 2"/>
          <p:cNvSpPr>
            <a:spLocks/>
          </p:cNvSpPr>
          <p:nvPr/>
        </p:nvSpPr>
        <p:spPr bwMode="auto">
          <a:xfrm>
            <a:off x="1187624" y="357309"/>
            <a:ext cx="715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rgbClr val="443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Trojfázové asynchronní motory s kotvou na krátko</a:t>
            </a:r>
            <a:endParaRPr lang="cs-CZ" altLang="cs-CZ" sz="2400" dirty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4187</TotalTime>
  <Words>1678</Words>
  <Application>Microsoft Office PowerPoint</Application>
  <PresentationFormat>Předvádění na obrazovce (4:3)</PresentationFormat>
  <Paragraphs>280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6" baseType="lpstr">
      <vt:lpstr>Arial</vt:lpstr>
      <vt:lpstr>Calibri</vt:lpstr>
      <vt:lpstr>Franklin Gothic Book</vt:lpstr>
      <vt:lpstr>Franklin Gothic Medium</vt:lpstr>
      <vt:lpstr>Times New (W1)</vt:lpstr>
      <vt:lpstr>Times New Roman</vt:lpstr>
      <vt:lpstr>Wingdings 2</vt:lpstr>
      <vt:lpstr>Cesta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B@IT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ESAP</dc:title>
  <dc:creator>doc. Ing. Ladislav Rudolf, Ph.D.</dc:creator>
  <cp:lastModifiedBy>Ladislav Rudolf</cp:lastModifiedBy>
  <cp:revision>215</cp:revision>
  <dcterms:created xsi:type="dcterms:W3CDTF">2008-04-01T12:20:18Z</dcterms:created>
  <dcterms:modified xsi:type="dcterms:W3CDTF">2016-09-07T13:24:57Z</dcterms:modified>
</cp:coreProperties>
</file>